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9144000" cy="5143500"/>
  <p:embeddedFontLst>
    <p:embeddedFont>
      <p:font typeface="Tahoma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27" roundtripDataSignature="AMtx7mhXBTnRW0Way75R810WMkqjb+JC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ahoma-bold.fntdata"/><Relationship Id="rId25" Type="http://schemas.openxmlformats.org/officeDocument/2006/relationships/font" Target="fonts/Tahoma-regular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b905878e2_0_1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4b905878e2_0_1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b905878e2_0_1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4b905878e2_0_1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b905878e2_0_3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4b905878e2_0_3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b905878e2_1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4b905878e2_1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b905878e2_1_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4b905878e2_1_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b905878e2_1_1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4b905878e2_1_1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b905878e2_3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4b905878e2_3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/>
          <p:nvPr/>
        </p:nvSpPr>
        <p:spPr>
          <a:xfrm>
            <a:off x="0" y="487800"/>
            <a:ext cx="9144000" cy="4655820"/>
          </a:xfrm>
          <a:custGeom>
            <a:rect b="b" l="l" r="r" t="t"/>
            <a:pathLst>
              <a:path extrusionOk="0" h="4655820" w="9144000">
                <a:moveTo>
                  <a:pt x="0" y="4655699"/>
                </a:moveTo>
                <a:lnTo>
                  <a:pt x="9143999" y="4655699"/>
                </a:lnTo>
                <a:lnTo>
                  <a:pt x="9143999" y="0"/>
                </a:lnTo>
                <a:lnTo>
                  <a:pt x="0" y="0"/>
                </a:lnTo>
                <a:lnTo>
                  <a:pt x="0" y="4655699"/>
                </a:lnTo>
                <a:close/>
              </a:path>
            </a:pathLst>
          </a:custGeom>
          <a:solidFill>
            <a:srgbClr val="E9ED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0"/>
          <p:cNvSpPr/>
          <p:nvPr/>
        </p:nvSpPr>
        <p:spPr>
          <a:xfrm>
            <a:off x="0" y="0"/>
            <a:ext cx="9144000" cy="488315"/>
          </a:xfrm>
          <a:custGeom>
            <a:rect b="b" l="l" r="r" t="t"/>
            <a:pathLst>
              <a:path extrusionOk="0" h="488315" w="9144000">
                <a:moveTo>
                  <a:pt x="9143999" y="487799"/>
                </a:moveTo>
                <a:lnTo>
                  <a:pt x="0" y="4877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4877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0"/>
          <p:cNvSpPr/>
          <p:nvPr/>
        </p:nvSpPr>
        <p:spPr>
          <a:xfrm>
            <a:off x="1203295" y="1191255"/>
            <a:ext cx="373380" cy="46355"/>
          </a:xfrm>
          <a:custGeom>
            <a:rect b="b" l="l" r="r" t="t"/>
            <a:pathLst>
              <a:path extrusionOk="0" h="46355" w="373380">
                <a:moveTo>
                  <a:pt x="372859" y="45826"/>
                </a:moveTo>
                <a:lnTo>
                  <a:pt x="0" y="45826"/>
                </a:lnTo>
                <a:lnTo>
                  <a:pt x="0" y="0"/>
                </a:lnTo>
                <a:lnTo>
                  <a:pt x="372859" y="0"/>
                </a:lnTo>
                <a:lnTo>
                  <a:pt x="372859" y="45826"/>
                </a:lnTo>
                <a:close/>
              </a:path>
            </a:pathLst>
          </a:custGeom>
          <a:solidFill>
            <a:srgbClr val="EB55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0"/>
          <p:cNvSpPr/>
          <p:nvPr/>
        </p:nvSpPr>
        <p:spPr>
          <a:xfrm>
            <a:off x="830391" y="1191255"/>
            <a:ext cx="376555" cy="46355"/>
          </a:xfrm>
          <a:custGeom>
            <a:rect b="b" l="l" r="r" t="t"/>
            <a:pathLst>
              <a:path extrusionOk="0" h="46355" w="376555">
                <a:moveTo>
                  <a:pt x="376012" y="45826"/>
                </a:moveTo>
                <a:lnTo>
                  <a:pt x="0" y="45826"/>
                </a:lnTo>
                <a:lnTo>
                  <a:pt x="0" y="0"/>
                </a:lnTo>
                <a:lnTo>
                  <a:pt x="376012" y="0"/>
                </a:lnTo>
                <a:lnTo>
                  <a:pt x="376012" y="45826"/>
                </a:lnTo>
                <a:close/>
              </a:path>
            </a:pathLst>
          </a:custGeom>
          <a:solidFill>
            <a:srgbClr val="1A998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0"/>
          <p:cNvSpPr txBox="1"/>
          <p:nvPr>
            <p:ph type="ctrTitle"/>
          </p:nvPr>
        </p:nvSpPr>
        <p:spPr>
          <a:xfrm>
            <a:off x="802475" y="1380742"/>
            <a:ext cx="4215765" cy="467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300">
                <a:solidFill>
                  <a:srgbClr val="1A1A1A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1"/>
          <p:cNvSpPr txBox="1"/>
          <p:nvPr>
            <p:ph type="title"/>
          </p:nvPr>
        </p:nvSpPr>
        <p:spPr>
          <a:xfrm>
            <a:off x="73025" y="484437"/>
            <a:ext cx="4338340" cy="572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300">
                <a:solidFill>
                  <a:srgbClr val="1A1A1A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" type="body"/>
          </p:nvPr>
        </p:nvSpPr>
        <p:spPr>
          <a:xfrm>
            <a:off x="286325" y="1381121"/>
            <a:ext cx="4250690" cy="1287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/>
          <p:nvPr>
            <p:ph type="title"/>
          </p:nvPr>
        </p:nvSpPr>
        <p:spPr>
          <a:xfrm>
            <a:off x="73025" y="484437"/>
            <a:ext cx="4338340" cy="572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300">
                <a:solidFill>
                  <a:srgbClr val="1A1A1A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 txBox="1"/>
          <p:nvPr>
            <p:ph type="title"/>
          </p:nvPr>
        </p:nvSpPr>
        <p:spPr>
          <a:xfrm>
            <a:off x="73025" y="484437"/>
            <a:ext cx="4338340" cy="572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300">
                <a:solidFill>
                  <a:srgbClr val="1A1A1A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/>
          <p:nvPr/>
        </p:nvSpPr>
        <p:spPr>
          <a:xfrm>
            <a:off x="0" y="0"/>
            <a:ext cx="9144000" cy="488315"/>
          </a:xfrm>
          <a:custGeom>
            <a:rect b="b" l="l" r="r" t="t"/>
            <a:pathLst>
              <a:path extrusionOk="0" h="488315" w="9144000">
                <a:moveTo>
                  <a:pt x="9143999" y="487799"/>
                </a:moveTo>
                <a:lnTo>
                  <a:pt x="0" y="4877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487799"/>
                </a:lnTo>
                <a:close/>
              </a:path>
            </a:pathLst>
          </a:custGeom>
          <a:solidFill>
            <a:srgbClr val="E9ED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9"/>
          <p:cNvSpPr/>
          <p:nvPr/>
        </p:nvSpPr>
        <p:spPr>
          <a:xfrm>
            <a:off x="1203295" y="1191255"/>
            <a:ext cx="373380" cy="46355"/>
          </a:xfrm>
          <a:custGeom>
            <a:rect b="b" l="l" r="r" t="t"/>
            <a:pathLst>
              <a:path extrusionOk="0" h="46355" w="373380">
                <a:moveTo>
                  <a:pt x="372859" y="45826"/>
                </a:moveTo>
                <a:lnTo>
                  <a:pt x="0" y="45826"/>
                </a:lnTo>
                <a:lnTo>
                  <a:pt x="0" y="0"/>
                </a:lnTo>
                <a:lnTo>
                  <a:pt x="372859" y="0"/>
                </a:lnTo>
                <a:lnTo>
                  <a:pt x="372859" y="45826"/>
                </a:lnTo>
                <a:close/>
              </a:path>
            </a:pathLst>
          </a:custGeom>
          <a:solidFill>
            <a:srgbClr val="EB55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9"/>
          <p:cNvSpPr/>
          <p:nvPr/>
        </p:nvSpPr>
        <p:spPr>
          <a:xfrm>
            <a:off x="830391" y="1191255"/>
            <a:ext cx="376555" cy="46355"/>
          </a:xfrm>
          <a:custGeom>
            <a:rect b="b" l="l" r="r" t="t"/>
            <a:pathLst>
              <a:path extrusionOk="0" h="46355" w="376555">
                <a:moveTo>
                  <a:pt x="376012" y="45826"/>
                </a:moveTo>
                <a:lnTo>
                  <a:pt x="0" y="45826"/>
                </a:lnTo>
                <a:lnTo>
                  <a:pt x="0" y="0"/>
                </a:lnTo>
                <a:lnTo>
                  <a:pt x="376012" y="0"/>
                </a:lnTo>
                <a:lnTo>
                  <a:pt x="376012" y="45826"/>
                </a:lnTo>
                <a:close/>
              </a:path>
            </a:pathLst>
          </a:custGeom>
          <a:solidFill>
            <a:srgbClr val="1A998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9"/>
          <p:cNvSpPr txBox="1"/>
          <p:nvPr>
            <p:ph type="title"/>
          </p:nvPr>
        </p:nvSpPr>
        <p:spPr>
          <a:xfrm>
            <a:off x="73025" y="484437"/>
            <a:ext cx="4338340" cy="572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300" u="none" cap="none" strike="noStrike">
                <a:solidFill>
                  <a:srgbClr val="1A1A1A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9"/>
          <p:cNvSpPr txBox="1"/>
          <p:nvPr>
            <p:ph idx="1" type="body"/>
          </p:nvPr>
        </p:nvSpPr>
        <p:spPr>
          <a:xfrm>
            <a:off x="286325" y="1381121"/>
            <a:ext cx="4250690" cy="1287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9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9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GxuqrBqAaQJx9u66es-iud99pwTePYV-/view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 txBox="1"/>
          <p:nvPr/>
        </p:nvSpPr>
        <p:spPr>
          <a:xfrm>
            <a:off x="802475" y="1374152"/>
            <a:ext cx="62991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1A1A1A"/>
                </a:solidFill>
                <a:latin typeface="Trebuchet MS"/>
                <a:ea typeface="Trebuchet MS"/>
                <a:cs typeface="Trebuchet MS"/>
                <a:sym typeface="Trebuchet MS"/>
              </a:rPr>
              <a:t>ENGG1050 - Engineering Design</a:t>
            </a:r>
            <a:endParaRPr sz="4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802650" y="3237745"/>
            <a:ext cx="71526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Group A11 - WEEK 13 Presentation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371675" y="668100"/>
            <a:ext cx="4338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Egg Breaking Test</a:t>
            </a:r>
            <a:endParaRPr/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525" y="1380278"/>
            <a:ext cx="2563476" cy="341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3400" y="1380310"/>
            <a:ext cx="2563476" cy="3417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b905878e2_0_11"/>
          <p:cNvSpPr txBox="1"/>
          <p:nvPr>
            <p:ph type="title"/>
          </p:nvPr>
        </p:nvSpPr>
        <p:spPr>
          <a:xfrm>
            <a:off x="371675" y="668100"/>
            <a:ext cx="4338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Domino</a:t>
            </a:r>
            <a:r>
              <a:rPr lang="en-US"/>
              <a:t> Test</a:t>
            </a:r>
            <a:endParaRPr/>
          </a:p>
        </p:txBody>
      </p:sp>
      <p:pic>
        <p:nvPicPr>
          <p:cNvPr id="128" name="Google Shape;128;g24b905878e2_0_11"/>
          <p:cNvPicPr preferRelativeResize="0"/>
          <p:nvPr/>
        </p:nvPicPr>
        <p:blipFill rotWithShape="1">
          <a:blip r:embed="rId3">
            <a:alphaModFix/>
          </a:blip>
          <a:srcRect b="0" l="0" r="-4210" t="0"/>
          <a:stretch/>
        </p:blipFill>
        <p:spPr>
          <a:xfrm>
            <a:off x="371675" y="1300675"/>
            <a:ext cx="4606177" cy="355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4b905878e2_0_11"/>
          <p:cNvPicPr preferRelativeResize="0"/>
          <p:nvPr/>
        </p:nvPicPr>
        <p:blipFill rotWithShape="1">
          <a:blip r:embed="rId4">
            <a:alphaModFix/>
          </a:blip>
          <a:srcRect b="0" l="10530" r="0" t="10530"/>
          <a:stretch/>
        </p:blipFill>
        <p:spPr>
          <a:xfrm>
            <a:off x="4869175" y="1300675"/>
            <a:ext cx="3934400" cy="35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b905878e2_0_19"/>
          <p:cNvSpPr txBox="1"/>
          <p:nvPr>
            <p:ph type="title"/>
          </p:nvPr>
        </p:nvSpPr>
        <p:spPr>
          <a:xfrm>
            <a:off x="371675" y="668100"/>
            <a:ext cx="4338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Fan Switch </a:t>
            </a:r>
            <a:r>
              <a:rPr lang="en-US"/>
              <a:t>Test</a:t>
            </a:r>
            <a:endParaRPr/>
          </a:p>
        </p:txBody>
      </p:sp>
      <p:pic>
        <p:nvPicPr>
          <p:cNvPr id="135" name="Google Shape;135;g24b905878e2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75" y="1453450"/>
            <a:ext cx="4338299" cy="31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24b905878e2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625" y="1429775"/>
            <a:ext cx="4070549" cy="31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b905878e2_0_31"/>
          <p:cNvSpPr txBox="1"/>
          <p:nvPr>
            <p:ph type="title"/>
          </p:nvPr>
        </p:nvSpPr>
        <p:spPr>
          <a:xfrm>
            <a:off x="371675" y="668100"/>
            <a:ext cx="4338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</a:t>
            </a:r>
            <a:r>
              <a:rPr lang="en-US"/>
              <a:t> Test</a:t>
            </a:r>
            <a:endParaRPr/>
          </a:p>
        </p:txBody>
      </p:sp>
      <p:pic>
        <p:nvPicPr>
          <p:cNvPr id="142" name="Google Shape;142;g24b905878e2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500" y="1126125"/>
            <a:ext cx="3701008" cy="37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b905878e2_1_0"/>
          <p:cNvSpPr txBox="1"/>
          <p:nvPr>
            <p:ph type="title"/>
          </p:nvPr>
        </p:nvSpPr>
        <p:spPr>
          <a:xfrm>
            <a:off x="371675" y="668100"/>
            <a:ext cx="4338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Ingredients</a:t>
            </a:r>
            <a:r>
              <a:rPr lang="en-US"/>
              <a:t> Falling Test</a:t>
            </a:r>
            <a:endParaRPr/>
          </a:p>
        </p:txBody>
      </p:sp>
      <p:pic>
        <p:nvPicPr>
          <p:cNvPr id="148" name="Google Shape;148;g24b905878e2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675" y="1398675"/>
            <a:ext cx="4240998" cy="318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4b905878e2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975" y="1398675"/>
            <a:ext cx="4226524" cy="318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b905878e2_1_8"/>
          <p:cNvSpPr txBox="1"/>
          <p:nvPr>
            <p:ph type="title"/>
          </p:nvPr>
        </p:nvSpPr>
        <p:spPr>
          <a:xfrm>
            <a:off x="371675" y="668100"/>
            <a:ext cx="4338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Cheese Grater</a:t>
            </a:r>
            <a:r>
              <a:rPr lang="en-US"/>
              <a:t> Test</a:t>
            </a:r>
            <a:endParaRPr/>
          </a:p>
        </p:txBody>
      </p:sp>
      <p:pic>
        <p:nvPicPr>
          <p:cNvPr id="155" name="Google Shape;155;g24b905878e2_1_8"/>
          <p:cNvPicPr preferRelativeResize="0"/>
          <p:nvPr/>
        </p:nvPicPr>
        <p:blipFill rotWithShape="1">
          <a:blip r:embed="rId3">
            <a:alphaModFix/>
          </a:blip>
          <a:srcRect b="0" l="-5663" r="0" t="0"/>
          <a:stretch/>
        </p:blipFill>
        <p:spPr>
          <a:xfrm>
            <a:off x="5632400" y="1040100"/>
            <a:ext cx="3120799" cy="37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4b905878e2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675" y="1410925"/>
            <a:ext cx="4851475" cy="34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b905878e2_1_17"/>
          <p:cNvSpPr txBox="1"/>
          <p:nvPr>
            <p:ph type="title"/>
          </p:nvPr>
        </p:nvSpPr>
        <p:spPr>
          <a:xfrm>
            <a:off x="371675" y="668100"/>
            <a:ext cx="4338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Butter</a:t>
            </a:r>
            <a:r>
              <a:rPr lang="en-US"/>
              <a:t> Test</a:t>
            </a:r>
            <a:endParaRPr/>
          </a:p>
        </p:txBody>
      </p:sp>
      <p:pic>
        <p:nvPicPr>
          <p:cNvPr id="162" name="Google Shape;162;g24b905878e2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75" y="1400170"/>
            <a:ext cx="4405175" cy="327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4b905878e2_1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975" y="1752125"/>
            <a:ext cx="4193149" cy="27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b905878e2_3_0"/>
          <p:cNvSpPr txBox="1"/>
          <p:nvPr>
            <p:ph type="title"/>
          </p:nvPr>
        </p:nvSpPr>
        <p:spPr>
          <a:xfrm>
            <a:off x="371675" y="668100"/>
            <a:ext cx="4338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RGM Video</a:t>
            </a:r>
            <a:endParaRPr/>
          </a:p>
        </p:txBody>
      </p:sp>
      <p:pic>
        <p:nvPicPr>
          <p:cNvPr id="169" name="Google Shape;169;g24b905878e2_3_0" title="ENGG1050 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6613" y="1314200"/>
            <a:ext cx="5010775" cy="36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/>
          <p:nvPr>
            <p:ph type="ctrTitle"/>
          </p:nvPr>
        </p:nvSpPr>
        <p:spPr>
          <a:xfrm>
            <a:off x="802475" y="1380750"/>
            <a:ext cx="55710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4. </a:t>
            </a:r>
            <a:r>
              <a:rPr lang="en-US" sz="3100"/>
              <a:t>Reﬂection and Learning</a:t>
            </a:r>
            <a:endParaRPr sz="3100"/>
          </a:p>
        </p:txBody>
      </p:sp>
      <p:sp>
        <p:nvSpPr>
          <p:cNvPr id="175" name="Google Shape;175;p15"/>
          <p:cNvSpPr txBox="1"/>
          <p:nvPr/>
        </p:nvSpPr>
        <p:spPr>
          <a:xfrm>
            <a:off x="880075" y="2581700"/>
            <a:ext cx="22083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William Dixon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title"/>
          </p:nvPr>
        </p:nvSpPr>
        <p:spPr>
          <a:xfrm>
            <a:off x="3456939" y="2308137"/>
            <a:ext cx="1965325" cy="739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315594" lvl="0" marL="327660" marR="5080" rtl="0" algn="l">
              <a:lnSpc>
                <a:spcPct val="101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 for Listening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/>
          <p:nvPr/>
        </p:nvSpPr>
        <p:spPr>
          <a:xfrm>
            <a:off x="0" y="487800"/>
            <a:ext cx="9144000" cy="4655820"/>
          </a:xfrm>
          <a:custGeom>
            <a:rect b="b" l="l" r="r" t="t"/>
            <a:pathLst>
              <a:path extrusionOk="0" h="4655820" w="9144000">
                <a:moveTo>
                  <a:pt x="0" y="4655699"/>
                </a:moveTo>
                <a:lnTo>
                  <a:pt x="9143999" y="4655699"/>
                </a:lnTo>
                <a:lnTo>
                  <a:pt x="9143999" y="0"/>
                </a:lnTo>
                <a:lnTo>
                  <a:pt x="0" y="0"/>
                </a:lnTo>
                <a:lnTo>
                  <a:pt x="0" y="4655699"/>
                </a:lnTo>
                <a:close/>
              </a:path>
            </a:pathLst>
          </a:custGeom>
          <a:solidFill>
            <a:srgbClr val="E9ED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0" y="0"/>
            <a:ext cx="9144000" cy="488315"/>
          </a:xfrm>
          <a:custGeom>
            <a:rect b="b" l="l" r="r" t="t"/>
            <a:pathLst>
              <a:path extrusionOk="0" h="488315" w="9144000">
                <a:moveTo>
                  <a:pt x="9143999" y="487799"/>
                </a:moveTo>
                <a:lnTo>
                  <a:pt x="0" y="4877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4877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2"/>
          <p:cNvGrpSpPr/>
          <p:nvPr/>
        </p:nvGrpSpPr>
        <p:grpSpPr>
          <a:xfrm>
            <a:off x="830391" y="1191255"/>
            <a:ext cx="746284" cy="46355"/>
            <a:chOff x="830391" y="1191255"/>
            <a:chExt cx="746284" cy="46355"/>
          </a:xfrm>
        </p:grpSpPr>
        <p:sp>
          <p:nvSpPr>
            <p:cNvPr id="59" name="Google Shape;59;p2"/>
            <p:cNvSpPr/>
            <p:nvPr/>
          </p:nvSpPr>
          <p:spPr>
            <a:xfrm>
              <a:off x="1203295" y="1191255"/>
              <a:ext cx="373380" cy="46355"/>
            </a:xfrm>
            <a:custGeom>
              <a:rect b="b" l="l" r="r" t="t"/>
              <a:pathLst>
                <a:path extrusionOk="0" h="46355" w="373380">
                  <a:moveTo>
                    <a:pt x="372859" y="45826"/>
                  </a:moveTo>
                  <a:lnTo>
                    <a:pt x="0" y="45826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6"/>
                  </a:lnTo>
                  <a:close/>
                </a:path>
              </a:pathLst>
            </a:custGeom>
            <a:solidFill>
              <a:srgbClr val="EB55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30391" y="1191255"/>
              <a:ext cx="376555" cy="46355"/>
            </a:xfrm>
            <a:custGeom>
              <a:rect b="b" l="l" r="r" t="t"/>
              <a:pathLst>
                <a:path extrusionOk="0" h="46355" w="376555">
                  <a:moveTo>
                    <a:pt x="376012" y="45826"/>
                  </a:moveTo>
                  <a:lnTo>
                    <a:pt x="0" y="45826"/>
                  </a:lnTo>
                  <a:lnTo>
                    <a:pt x="0" y="0"/>
                  </a:lnTo>
                  <a:lnTo>
                    <a:pt x="376012" y="0"/>
                  </a:lnTo>
                  <a:lnTo>
                    <a:pt x="376012" y="45826"/>
                  </a:lnTo>
                  <a:close/>
                </a:path>
              </a:pathLst>
            </a:custGeom>
            <a:solidFill>
              <a:srgbClr val="1A99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2"/>
          <p:cNvSpPr txBox="1"/>
          <p:nvPr>
            <p:ph type="title"/>
          </p:nvPr>
        </p:nvSpPr>
        <p:spPr>
          <a:xfrm>
            <a:off x="73025" y="484437"/>
            <a:ext cx="4338340" cy="572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600">
            <a:spAutoFit/>
          </a:bodyPr>
          <a:lstStyle/>
          <a:p>
            <a:pPr indent="0" lvl="0" marL="7404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1. Introduction</a:t>
            </a:r>
            <a:endParaRPr sz="2900"/>
          </a:p>
        </p:txBody>
      </p:sp>
      <p:sp>
        <p:nvSpPr>
          <p:cNvPr id="62" name="Google Shape;62;p2"/>
          <p:cNvSpPr txBox="1"/>
          <p:nvPr/>
        </p:nvSpPr>
        <p:spPr>
          <a:xfrm>
            <a:off x="934025" y="1372200"/>
            <a:ext cx="70524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24485" lvl="0" marL="336550" marR="771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Trebuchet MS"/>
              <a:buChar char="-"/>
            </a:pPr>
            <a:r>
              <a:rPr b="1" lang="en-US" sz="18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Vision: To deliver a functioning RGM and showcase our collaborative and creative capabilities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4485" lvl="0" marL="336550" marR="508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Trebuchet MS"/>
              <a:buChar char="-"/>
            </a:pPr>
            <a:r>
              <a:rPr b="1" lang="en-US" sz="18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AGILE Project management; eﬀective leadership and product design (positive values, curiosity, communication, decision making, experimentation and purpose)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4485" lvl="0" marL="336550" marR="4508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Trebuchet MS"/>
              <a:buChar char="-"/>
            </a:pPr>
            <a:r>
              <a:rPr b="1" lang="en-US" sz="18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‘A11 Attitude!’ Never Give Up, be responsible for all members, always give everyone a go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4485" lvl="0" marL="336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Trebuchet MS"/>
              <a:buChar char="-"/>
            </a:pPr>
            <a:r>
              <a:rPr b="1" lang="en-US" sz="18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(Perseverance, Responsibility and Trust)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4485" lvl="0" marL="33655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Trebuchet MS"/>
              <a:buChar char="-"/>
            </a:pPr>
            <a:r>
              <a:rPr b="1" lang="en-US" sz="18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Result: SYNERGY!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/>
          <p:nvPr/>
        </p:nvSpPr>
        <p:spPr>
          <a:xfrm>
            <a:off x="0" y="0"/>
            <a:ext cx="9144000" cy="488315"/>
          </a:xfrm>
          <a:custGeom>
            <a:rect b="b" l="l" r="r" t="t"/>
            <a:pathLst>
              <a:path extrusionOk="0" h="488315" w="9144000">
                <a:moveTo>
                  <a:pt x="9143999" y="487799"/>
                </a:moveTo>
                <a:lnTo>
                  <a:pt x="0" y="4877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487799"/>
                </a:lnTo>
                <a:close/>
              </a:path>
            </a:pathLst>
          </a:custGeom>
          <a:solidFill>
            <a:srgbClr val="E9ED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3"/>
          <p:cNvGrpSpPr/>
          <p:nvPr/>
        </p:nvGrpSpPr>
        <p:grpSpPr>
          <a:xfrm>
            <a:off x="830391" y="1191255"/>
            <a:ext cx="746284" cy="46355"/>
            <a:chOff x="830391" y="1191255"/>
            <a:chExt cx="746284" cy="46355"/>
          </a:xfrm>
        </p:grpSpPr>
        <p:sp>
          <p:nvSpPr>
            <p:cNvPr id="69" name="Google Shape;69;p3"/>
            <p:cNvSpPr/>
            <p:nvPr/>
          </p:nvSpPr>
          <p:spPr>
            <a:xfrm>
              <a:off x="1203295" y="1191255"/>
              <a:ext cx="373380" cy="46355"/>
            </a:xfrm>
            <a:custGeom>
              <a:rect b="b" l="l" r="r" t="t"/>
              <a:pathLst>
                <a:path extrusionOk="0" h="46355" w="373380">
                  <a:moveTo>
                    <a:pt x="372859" y="45826"/>
                  </a:moveTo>
                  <a:lnTo>
                    <a:pt x="0" y="45826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6"/>
                  </a:lnTo>
                  <a:close/>
                </a:path>
              </a:pathLst>
            </a:custGeom>
            <a:solidFill>
              <a:srgbClr val="EB55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30391" y="1191255"/>
              <a:ext cx="376555" cy="46355"/>
            </a:xfrm>
            <a:custGeom>
              <a:rect b="b" l="l" r="r" t="t"/>
              <a:pathLst>
                <a:path extrusionOk="0" h="46355" w="376555">
                  <a:moveTo>
                    <a:pt x="376012" y="45826"/>
                  </a:moveTo>
                  <a:lnTo>
                    <a:pt x="0" y="45826"/>
                  </a:lnTo>
                  <a:lnTo>
                    <a:pt x="0" y="0"/>
                  </a:lnTo>
                  <a:lnTo>
                    <a:pt x="376012" y="0"/>
                  </a:lnTo>
                  <a:lnTo>
                    <a:pt x="376012" y="45826"/>
                  </a:lnTo>
                  <a:close/>
                </a:path>
              </a:pathLst>
            </a:custGeom>
            <a:solidFill>
              <a:srgbClr val="1A99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3"/>
          <p:cNvSpPr txBox="1"/>
          <p:nvPr>
            <p:ph type="title"/>
          </p:nvPr>
        </p:nvSpPr>
        <p:spPr>
          <a:xfrm>
            <a:off x="73025" y="484437"/>
            <a:ext cx="4338340" cy="572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7725">
            <a:spAutoFit/>
          </a:bodyPr>
          <a:lstStyle/>
          <a:p>
            <a:pPr indent="0" lvl="0" marL="6686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Our Client and Timeline</a:t>
            </a:r>
            <a:endParaRPr/>
          </a:p>
        </p:txBody>
      </p:sp>
      <p:sp>
        <p:nvSpPr>
          <p:cNvPr id="72" name="Google Shape;72;p3"/>
          <p:cNvSpPr txBox="1"/>
          <p:nvPr>
            <p:ph idx="1" type="body"/>
          </p:nvPr>
        </p:nvSpPr>
        <p:spPr>
          <a:xfrm>
            <a:off x="286325" y="1381121"/>
            <a:ext cx="4250690" cy="1287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THEME &gt; Problem deﬁnition &gt; Client:</a:t>
            </a:r>
            <a:endParaRPr/>
          </a:p>
          <a:p>
            <a:pPr indent="0" lvl="0" marL="12700" marR="5080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Working University Student, struggling with ﬁnances. Not enough time to make affordable and nutritious meals. Can’t hire a cook and doesn’t have the space. Loses unnecessary funds on food outside.</a:t>
            </a:r>
            <a:endParaRPr/>
          </a:p>
        </p:txBody>
      </p:sp>
      <p:sp>
        <p:nvSpPr>
          <p:cNvPr id="73" name="Google Shape;73;p3"/>
          <p:cNvSpPr txBox="1"/>
          <p:nvPr/>
        </p:nvSpPr>
        <p:spPr>
          <a:xfrm>
            <a:off x="286325" y="2795393"/>
            <a:ext cx="4257040" cy="796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SOLUTION: RGM designed for making food (in this case it’s BREAKFAST)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0" lvl="0" marL="2376170" rtl="0" algn="l">
              <a:lnSpc>
                <a:spcPct val="100000"/>
              </a:lnSpc>
              <a:spcBef>
                <a:spcPts val="128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Snapshot of our Timeline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4" name="Google Shape;7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00" y="3753149"/>
            <a:ext cx="6551651" cy="120227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6918883" y="2918828"/>
            <a:ext cx="2153285" cy="937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121285" lvl="0" marL="12700" marR="5080" rtl="0" algn="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TIMELINE: Linear, following the AGILE principle of prioritizing tasks and working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234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on one at a time.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6848571" y="4012298"/>
            <a:ext cx="2223135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Easy to read and follow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115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Efforts were better focused on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234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one task at a time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77" name="Google Shape;77;p3"/>
          <p:cNvGrpSpPr/>
          <p:nvPr/>
        </p:nvGrpSpPr>
        <p:grpSpPr>
          <a:xfrm>
            <a:off x="4859375" y="1005925"/>
            <a:ext cx="4195300" cy="1313075"/>
            <a:chOff x="4859375" y="1005925"/>
            <a:chExt cx="4195300" cy="1313075"/>
          </a:xfrm>
        </p:grpSpPr>
        <p:pic>
          <p:nvPicPr>
            <p:cNvPr id="78" name="Google Shape;78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43575" y="1005925"/>
              <a:ext cx="2511100" cy="1313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59375" y="1005925"/>
              <a:ext cx="2105437" cy="13130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"/>
          <p:cNvSpPr txBox="1"/>
          <p:nvPr/>
        </p:nvSpPr>
        <p:spPr>
          <a:xfrm>
            <a:off x="802650" y="1292250"/>
            <a:ext cx="70641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1A1A1A"/>
                </a:solidFill>
                <a:latin typeface="Trebuchet MS"/>
                <a:ea typeface="Trebuchet MS"/>
                <a:cs typeface="Trebuchet MS"/>
                <a:sym typeface="Trebuchet MS"/>
              </a:rPr>
              <a:t>3. Design, Reliability and Video-making</a:t>
            </a:r>
            <a:endParaRPr sz="3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" name="Google Shape;85;p4"/>
          <p:cNvSpPr txBox="1"/>
          <p:nvPr/>
        </p:nvSpPr>
        <p:spPr>
          <a:xfrm>
            <a:off x="800975" y="2825050"/>
            <a:ext cx="22653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Tahsin Bin Sohail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type="title"/>
          </p:nvPr>
        </p:nvSpPr>
        <p:spPr>
          <a:xfrm>
            <a:off x="73025" y="484437"/>
            <a:ext cx="4338340" cy="572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650">
            <a:sp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Detailed Design </a:t>
            </a:r>
            <a:r>
              <a:rPr b="0" lang="en-US">
                <a:latin typeface="Trebuchet MS"/>
                <a:ea typeface="Trebuchet MS"/>
                <a:cs typeface="Trebuchet MS"/>
                <a:sym typeface="Trebuchet MS"/>
              </a:rPr>
              <a:t>(Events 1-2)</a:t>
            </a:r>
            <a:endParaRPr/>
          </a:p>
        </p:txBody>
      </p:sp>
      <p:pic>
        <p:nvPicPr>
          <p:cNvPr id="91" name="Google Shape;9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175" y="1479887"/>
            <a:ext cx="7911650" cy="350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/>
          <p:nvPr>
            <p:ph type="title"/>
          </p:nvPr>
        </p:nvSpPr>
        <p:spPr>
          <a:xfrm>
            <a:off x="73025" y="484437"/>
            <a:ext cx="4338340" cy="572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650">
            <a:sp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Detailed Design </a:t>
            </a:r>
            <a:r>
              <a:rPr b="0" lang="en-US">
                <a:latin typeface="Trebuchet MS"/>
                <a:ea typeface="Trebuchet MS"/>
                <a:cs typeface="Trebuchet MS"/>
                <a:sym typeface="Trebuchet MS"/>
              </a:rPr>
              <a:t>(Events 3-4)</a:t>
            </a:r>
            <a:endParaRPr/>
          </a:p>
        </p:txBody>
      </p:sp>
      <p:pic>
        <p:nvPicPr>
          <p:cNvPr id="97" name="Google Shape;9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175" y="1295875"/>
            <a:ext cx="7333623" cy="37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/>
          <p:nvPr>
            <p:ph type="title"/>
          </p:nvPr>
        </p:nvSpPr>
        <p:spPr>
          <a:xfrm>
            <a:off x="73025" y="484437"/>
            <a:ext cx="4338340" cy="572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650">
            <a:sp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Detailed Design </a:t>
            </a:r>
            <a:r>
              <a:rPr b="0" lang="en-US">
                <a:latin typeface="Trebuchet MS"/>
                <a:ea typeface="Trebuchet MS"/>
                <a:cs typeface="Trebuchet MS"/>
                <a:sym typeface="Trebuchet MS"/>
              </a:rPr>
              <a:t>(Events 5-6)</a:t>
            </a:r>
            <a:endParaRPr/>
          </a:p>
        </p:txBody>
      </p:sp>
      <p:pic>
        <p:nvPicPr>
          <p:cNvPr id="103" name="Google Shape;10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175" y="1351175"/>
            <a:ext cx="7333626" cy="35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type="title"/>
          </p:nvPr>
        </p:nvSpPr>
        <p:spPr>
          <a:xfrm>
            <a:off x="73025" y="484437"/>
            <a:ext cx="4338340" cy="572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650">
            <a:sp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Detailed Design </a:t>
            </a:r>
            <a:r>
              <a:rPr b="0" lang="en-US">
                <a:latin typeface="Trebuchet MS"/>
                <a:ea typeface="Trebuchet MS"/>
                <a:cs typeface="Trebuchet MS"/>
                <a:sym typeface="Trebuchet MS"/>
              </a:rPr>
              <a:t>(Events 7-8)</a:t>
            </a:r>
            <a:endParaRPr/>
          </a:p>
        </p:txBody>
      </p:sp>
      <p:pic>
        <p:nvPicPr>
          <p:cNvPr id="109" name="Google Shape;10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625" y="1342850"/>
            <a:ext cx="7532748" cy="370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/>
          <p:nvPr>
            <p:ph type="title"/>
          </p:nvPr>
        </p:nvSpPr>
        <p:spPr>
          <a:xfrm>
            <a:off x="238350" y="572312"/>
            <a:ext cx="4117975" cy="382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Detailed Design </a:t>
            </a:r>
            <a:r>
              <a:rPr b="0" lang="en-US">
                <a:latin typeface="Trebuchet MS"/>
                <a:ea typeface="Trebuchet MS"/>
                <a:cs typeface="Trebuchet MS"/>
                <a:sym typeface="Trebuchet MS"/>
              </a:rPr>
              <a:t>(Events 9-10)</a:t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300" y="1284800"/>
            <a:ext cx="7311498" cy="379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2023-05-28T14:40:45Z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